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86" r:id="rId3"/>
    <p:sldId id="389" r:id="rId4"/>
    <p:sldId id="394" r:id="rId5"/>
    <p:sldId id="395" r:id="rId6"/>
    <p:sldId id="396" r:id="rId7"/>
    <p:sldId id="397" r:id="rId8"/>
    <p:sldId id="398" r:id="rId9"/>
    <p:sldId id="391" r:id="rId10"/>
    <p:sldId id="401" r:id="rId11"/>
    <p:sldId id="392" r:id="rId12"/>
    <p:sldId id="393" r:id="rId13"/>
    <p:sldId id="402" r:id="rId14"/>
    <p:sldId id="403" r:id="rId15"/>
    <p:sldId id="405" r:id="rId16"/>
    <p:sldId id="433" r:id="rId17"/>
    <p:sldId id="436" r:id="rId18"/>
    <p:sldId id="435" r:id="rId19"/>
    <p:sldId id="438" r:id="rId20"/>
    <p:sldId id="439" r:id="rId21"/>
    <p:sldId id="440" r:id="rId22"/>
    <p:sldId id="406" r:id="rId23"/>
    <p:sldId id="407" r:id="rId24"/>
    <p:sldId id="43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BF9000"/>
    <a:srgbClr val="B28C64"/>
    <a:srgbClr val="C55A11"/>
    <a:srgbClr val="530600"/>
    <a:srgbClr val="701403"/>
    <a:srgbClr val="ED7D31"/>
    <a:srgbClr val="FFD966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보완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1FB0B5-1507-4F38-B67A-FE4CB18A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695325" y="1268413"/>
            <a:ext cx="5102372" cy="2889563"/>
          </a:xfrm>
          <a:prstGeom prst="rect">
            <a:avLst/>
          </a:prstGeom>
        </p:spPr>
      </p:pic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조작 패널 위치 변경</a:t>
            </a:r>
            <a:endParaRPr lang="en-US" altLang="ko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F127486-BE4A-47A8-A2CD-CC8989725E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10756" r="10209" b="6550"/>
          <a:stretch/>
        </p:blipFill>
        <p:spPr>
          <a:xfrm>
            <a:off x="6394303" y="1268415"/>
            <a:ext cx="5102372" cy="2889562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614E0F5-0B75-4C83-81DD-F6FB090FF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97158"/>
              </p:ext>
            </p:extLst>
          </p:nvPr>
        </p:nvGraphicFramePr>
        <p:xfrm>
          <a:off x="1032767" y="4426262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 및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필드에 위치한 수감자와 적의 상단과 하단의 공간을 확보하여 타겟 표기선을 기존보다 파악하기 쉽게 하기 위하여 조작 패널의 위치를 하단에서 좌측으로 이동시키고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와 합쳤다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DD7D554-3015-49F0-AAF5-83FC9B2CC080}"/>
              </a:ext>
            </a:extLst>
          </p:cNvPr>
          <p:cNvSpPr/>
          <p:nvPr/>
        </p:nvSpPr>
        <p:spPr>
          <a:xfrm>
            <a:off x="1571624" y="3295650"/>
            <a:ext cx="3248025" cy="862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B67907-33DB-4241-9430-23897824860C}"/>
              </a:ext>
            </a:extLst>
          </p:cNvPr>
          <p:cNvSpPr/>
          <p:nvPr/>
        </p:nvSpPr>
        <p:spPr>
          <a:xfrm>
            <a:off x="6394303" y="1536701"/>
            <a:ext cx="933597" cy="180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078CE0-62E8-4EEF-B0C7-2AEBFCE42548}"/>
              </a:ext>
            </a:extLst>
          </p:cNvPr>
          <p:cNvSpPr/>
          <p:nvPr/>
        </p:nvSpPr>
        <p:spPr>
          <a:xfrm>
            <a:off x="695325" y="1653360"/>
            <a:ext cx="219075" cy="184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0AC8970-4430-4D67-B388-E5B04692C77D}"/>
              </a:ext>
            </a:extLst>
          </p:cNvPr>
          <p:cNvSpPr/>
          <p:nvPr/>
        </p:nvSpPr>
        <p:spPr>
          <a:xfrm>
            <a:off x="5870647" y="2470335"/>
            <a:ext cx="450703" cy="46386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3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위치 변경  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46931"/>
              </p:ext>
            </p:extLst>
          </p:nvPr>
        </p:nvGraphicFramePr>
        <p:xfrm>
          <a:off x="1032767" y="452669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창 위치 변경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기존의 스킬 설명 창의 위치가 타겟 표기선과 스킬 타겟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적의 스킬 아이콘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가려 플레이어가 스킬의 타겟을 확인하고 선택하는 것이 어렵다고 판단하여 스킬 설명 창의 위치를 상단에서 하단으로 변경하였다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AD4F013-EB53-4E61-988C-A5ADC4FB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10599" r="10146" b="6612"/>
          <a:stretch/>
        </p:blipFill>
        <p:spPr>
          <a:xfrm>
            <a:off x="6318270" y="1268413"/>
            <a:ext cx="5083155" cy="28765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A9892-D6AE-49B0-A45A-A2E63418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5" b="15211"/>
          <a:stretch/>
        </p:blipFill>
        <p:spPr>
          <a:xfrm>
            <a:off x="790574" y="1268413"/>
            <a:ext cx="5083155" cy="287656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975C30-BD02-4E30-9043-3B32ADFAEA9D}"/>
              </a:ext>
            </a:extLst>
          </p:cNvPr>
          <p:cNvSpPr/>
          <p:nvPr/>
        </p:nvSpPr>
        <p:spPr>
          <a:xfrm>
            <a:off x="1032768" y="1268413"/>
            <a:ext cx="4604552" cy="1460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2284E66-F467-495C-B506-92BB56FB620B}"/>
              </a:ext>
            </a:extLst>
          </p:cNvPr>
          <p:cNvSpPr/>
          <p:nvPr/>
        </p:nvSpPr>
        <p:spPr>
          <a:xfrm>
            <a:off x="5959873" y="2590310"/>
            <a:ext cx="272252" cy="22391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4E9109-04C7-45A7-8A9B-225884DFADA3}"/>
              </a:ext>
            </a:extLst>
          </p:cNvPr>
          <p:cNvSpPr/>
          <p:nvPr/>
        </p:nvSpPr>
        <p:spPr>
          <a:xfrm>
            <a:off x="7084381" y="3258105"/>
            <a:ext cx="4317044" cy="881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3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수감자 강조 </a:t>
            </a:r>
            <a:r>
              <a:rPr lang="ko-KR" altLang="en-US" sz="2400" dirty="0"/>
              <a:t>및 속도에 따른 </a:t>
            </a:r>
            <a:r>
              <a:rPr lang="en-US" altLang="ko-KR" sz="2400" dirty="0"/>
              <a:t>UI </a:t>
            </a:r>
            <a:r>
              <a:rPr lang="ko-KR" altLang="en-US" sz="2400" dirty="0"/>
              <a:t>변화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/>
        </p:nvGraphicFramePr>
        <p:xfrm>
          <a:off x="1032767" y="4340260"/>
          <a:ext cx="1012646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특정 상황 수감자 강조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합 가능한 대상 가시성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패널에 수감자 아이콘과 스킬 그리고 전장에 위치한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하는 것으로 수감자와 수감자 아이콘에 강조하는 효과가 나타나게 하여 플레이어가 전투 중 수감자 구분을 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 위와 같이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때 해당 수감자가 합을 할 수 있는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 보다 속도가 느린 대상 또는 해당 수감자를 타겟으로 하는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강조 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3DA45E-76E6-40C9-8F77-C1180F9F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4" t="25598" r="24932" b="38768"/>
          <a:stretch/>
        </p:blipFill>
        <p:spPr>
          <a:xfrm>
            <a:off x="5286869" y="1504570"/>
            <a:ext cx="4154278" cy="2730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1A2825-02CD-4AE2-AC22-D7C92A694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5" t="35514" r="47657" b="47411"/>
          <a:stretch/>
        </p:blipFill>
        <p:spPr>
          <a:xfrm>
            <a:off x="2871641" y="1504570"/>
            <a:ext cx="1954060" cy="247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A82AB8-E329-4BFA-A530-8BE500C6D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22569" r="81669" b="62523"/>
          <a:stretch/>
        </p:blipFill>
        <p:spPr>
          <a:xfrm>
            <a:off x="1752018" y="1504570"/>
            <a:ext cx="1009502" cy="1070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9FA428-FD23-4BBC-BA73-95D118EB1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25208" r="80056" b="64880"/>
          <a:stretch/>
        </p:blipFill>
        <p:spPr>
          <a:xfrm>
            <a:off x="1752018" y="2876067"/>
            <a:ext cx="1009502" cy="1072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87511-95E5-4ECC-976E-F3EBDD7830AA}"/>
              </a:ext>
            </a:extLst>
          </p:cNvPr>
          <p:cNvSpPr txBox="1"/>
          <p:nvPr/>
        </p:nvSpPr>
        <p:spPr>
          <a:xfrm>
            <a:off x="1641899" y="2575392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아이콘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8CE16-C18E-45E3-A3AF-640212D73C20}"/>
              </a:ext>
            </a:extLst>
          </p:cNvPr>
          <p:cNvSpPr txBox="1"/>
          <p:nvPr/>
        </p:nvSpPr>
        <p:spPr>
          <a:xfrm>
            <a:off x="1641899" y="3946889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스킬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18E74-C88A-4F54-BA90-896CD574E136}"/>
              </a:ext>
            </a:extLst>
          </p:cNvPr>
          <p:cNvSpPr txBox="1"/>
          <p:nvPr/>
        </p:nvSpPr>
        <p:spPr>
          <a:xfrm>
            <a:off x="3332809" y="3980940"/>
            <a:ext cx="1031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FF9E2B-010A-4F21-A3F8-DFDD7B4008FD}"/>
              </a:ext>
            </a:extLst>
          </p:cNvPr>
          <p:cNvGrpSpPr/>
          <p:nvPr/>
        </p:nvGrpSpPr>
        <p:grpSpPr>
          <a:xfrm>
            <a:off x="9518374" y="1567260"/>
            <a:ext cx="1031724" cy="1238872"/>
            <a:chOff x="9446290" y="1567260"/>
            <a:chExt cx="1031724" cy="1238872"/>
          </a:xfrm>
        </p:grpSpPr>
        <p:sp>
          <p:nvSpPr>
            <p:cNvPr id="21" name="칠각형 20">
              <a:extLst>
                <a:ext uri="{FF2B5EF4-FFF2-40B4-BE49-F238E27FC236}">
                  <a16:creationId xmlns:a16="http://schemas.microsoft.com/office/drawing/2014/main" id="{D457E365-9FE6-424D-9466-0751B66D91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1567260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A6B2E9-5A65-45B3-ADA9-9289C9C729B9}"/>
                </a:ext>
              </a:extLst>
            </p:cNvPr>
            <p:cNvSpPr txBox="1"/>
            <p:nvPr/>
          </p:nvSpPr>
          <p:spPr>
            <a:xfrm>
              <a:off x="9446290" y="2390634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가능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황색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3EC2F5-1AB3-42EC-9506-A1FB7F9347B9}"/>
              </a:ext>
            </a:extLst>
          </p:cNvPr>
          <p:cNvGrpSpPr/>
          <p:nvPr/>
        </p:nvGrpSpPr>
        <p:grpSpPr>
          <a:xfrm>
            <a:off x="9518374" y="2838520"/>
            <a:ext cx="1031724" cy="1240902"/>
            <a:chOff x="9446290" y="2941894"/>
            <a:chExt cx="1031724" cy="1240902"/>
          </a:xfrm>
        </p:grpSpPr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F9AD19BD-25CE-4B76-8C00-846CEC48CD0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2941894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9AB80B-5D0D-487E-9F4A-E45E30DEF238}"/>
                </a:ext>
              </a:extLst>
            </p:cNvPr>
            <p:cNvSpPr txBox="1"/>
            <p:nvPr/>
          </p:nvSpPr>
          <p:spPr>
            <a:xfrm>
              <a:off x="9446290" y="3767298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불가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적색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367A6E-34B2-4C72-97C2-FDE8E5B79E7F}"/>
              </a:ext>
            </a:extLst>
          </p:cNvPr>
          <p:cNvSpPr/>
          <p:nvPr/>
        </p:nvSpPr>
        <p:spPr>
          <a:xfrm>
            <a:off x="7358062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32A64D-9D2D-4705-B51A-1E31D908AA7B}"/>
              </a:ext>
            </a:extLst>
          </p:cNvPr>
          <p:cNvSpPr/>
          <p:nvPr/>
        </p:nvSpPr>
        <p:spPr>
          <a:xfrm>
            <a:off x="7967388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8CE3C96-9EFE-425E-AD09-AE7523B76645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rot="5400000" flipH="1" flipV="1">
            <a:off x="8523370" y="587686"/>
            <a:ext cx="371082" cy="2330222"/>
          </a:xfrm>
          <a:prstGeom prst="bentConnector3">
            <a:avLst>
              <a:gd name="adj1" fmla="val 161603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7888A2-6216-4FF2-AC29-6EDF99E2A03C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16200000" flipH="1">
            <a:off x="8457003" y="2127379"/>
            <a:ext cx="984659" cy="1592412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6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개선 사항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88956"/>
              </p:ext>
            </p:extLst>
          </p:nvPr>
        </p:nvGraphicFramePr>
        <p:xfrm>
          <a:off x="1032767" y="4690777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수감자와 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 비교 과정 완화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대상에 대한 각 스킬 내성 표기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스크롤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 사용 대상의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레벨을 중앙에 대칭으로 표기하여 비교하기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스킬에 대한 타겟의 내성을 표기하여 기존의 내성 확인 과정에서의 번거로움을 완화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설명이 스크롤이 자동으로 내려가는 기존의 방식에서 스크롤을 추가하여 플레이어가 스크롤을 조작할 수 있게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96" name="그룹 95">
            <a:extLst>
              <a:ext uri="{FF2B5EF4-FFF2-40B4-BE49-F238E27FC236}">
                <a16:creationId xmlns:a16="http://schemas.microsoft.com/office/drawing/2014/main" id="{91C71FE8-52E9-4BE5-9A13-8061853E738C}"/>
              </a:ext>
            </a:extLst>
          </p:cNvPr>
          <p:cNvGrpSpPr/>
          <p:nvPr/>
        </p:nvGrpSpPr>
        <p:grpSpPr>
          <a:xfrm>
            <a:off x="1032768" y="1360171"/>
            <a:ext cx="3763200" cy="3306688"/>
            <a:chOff x="1032768" y="1360171"/>
            <a:chExt cx="3763200" cy="3306688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5876C732-3B21-493B-BE4D-DA8D01D4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768" y="1689833"/>
              <a:ext cx="3763200" cy="2977026"/>
            </a:xfrm>
            <a:prstGeom prst="rect">
              <a:avLst/>
            </a:prstGeom>
          </p:spPr>
        </p:pic>
        <p:sp>
          <p:nvSpPr>
            <p:cNvPr id="93" name="사각형: 잘린 대각선 방향 모서리 92">
              <a:extLst>
                <a:ext uri="{FF2B5EF4-FFF2-40B4-BE49-F238E27FC236}">
                  <a16:creationId xmlns:a16="http://schemas.microsoft.com/office/drawing/2014/main" id="{8A9E4249-2792-430E-B496-A21A91DE3892}"/>
                </a:ext>
              </a:extLst>
            </p:cNvPr>
            <p:cNvSpPr/>
            <p:nvPr/>
          </p:nvSpPr>
          <p:spPr>
            <a:xfrm>
              <a:off x="1032768" y="1360171"/>
              <a:ext cx="2225337" cy="329662"/>
            </a:xfrm>
            <a:prstGeom prst="snip2DiagRect">
              <a:avLst>
                <a:gd name="adj1" fmla="val 0"/>
                <a:gd name="adj2" fmla="val 3592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위치가 변경된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UI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구성 요소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6535CEB-FF79-48F2-AC75-7C68EC49D339}"/>
              </a:ext>
            </a:extLst>
          </p:cNvPr>
          <p:cNvGrpSpPr/>
          <p:nvPr/>
        </p:nvGrpSpPr>
        <p:grpSpPr>
          <a:xfrm>
            <a:off x="5039556" y="1360171"/>
            <a:ext cx="6119676" cy="3015663"/>
            <a:chOff x="5039556" y="1389083"/>
            <a:chExt cx="6119676" cy="3015663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468FB47-B000-40F9-876B-2EBA63533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9556" y="1830830"/>
              <a:ext cx="6119676" cy="2573916"/>
            </a:xfrm>
            <a:prstGeom prst="rect">
              <a:avLst/>
            </a:prstGeom>
          </p:spPr>
        </p:pic>
        <p:sp>
          <p:nvSpPr>
            <p:cNvPr id="94" name="사각형: 잘린 대각선 방향 모서리 93">
              <a:extLst>
                <a:ext uri="{FF2B5EF4-FFF2-40B4-BE49-F238E27FC236}">
                  <a16:creationId xmlns:a16="http://schemas.microsoft.com/office/drawing/2014/main" id="{759B8309-8100-4BF4-93D6-60F5F88E4C5B}"/>
                </a:ext>
              </a:extLst>
            </p:cNvPr>
            <p:cNvSpPr/>
            <p:nvPr/>
          </p:nvSpPr>
          <p:spPr>
            <a:xfrm>
              <a:off x="5039556" y="1389083"/>
              <a:ext cx="1734106" cy="329662"/>
            </a:xfrm>
            <a:prstGeom prst="snip2DiagRect">
              <a:avLst>
                <a:gd name="adj1" fmla="val 0"/>
                <a:gd name="adj2" fmla="val 3592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추가된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UI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구성 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14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적 스킬 대상에 따른 강조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91309"/>
              </p:ext>
            </p:extLst>
          </p:nvPr>
        </p:nvGraphicFramePr>
        <p:xfrm>
          <a:off x="1032767" y="4535568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타겟 파악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개선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스킬에 대응 가능한 수감자 강조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슬롯에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경우 해당 스킬에 대상이 되는 수감자를 제외한 모든 수감자와 다른 스킬의 타겟 표기선을 불투명하게 하여 스킬에 대상이 되는 수감자만을 파악하기 쉬게 강조하였다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한 스킬에 합이 가능한 수감자를 강조하여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9C98D8-1DC2-48D0-9909-F7354A090FC4}"/>
              </a:ext>
            </a:extLst>
          </p:cNvPr>
          <p:cNvGrpSpPr/>
          <p:nvPr/>
        </p:nvGrpSpPr>
        <p:grpSpPr>
          <a:xfrm>
            <a:off x="2256423" y="1532170"/>
            <a:ext cx="7679152" cy="3000652"/>
            <a:chOff x="2280046" y="1437468"/>
            <a:chExt cx="7679152" cy="3000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1AF960-DD2C-4264-B45D-F841B8D5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2" t="21777" r="25073" b="33065"/>
            <a:stretch/>
          </p:blipFill>
          <p:spPr>
            <a:xfrm>
              <a:off x="3984526" y="1437468"/>
              <a:ext cx="5974672" cy="30006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CEAE4E-3239-4D5D-9FE7-647A7B051861}"/>
                </a:ext>
              </a:extLst>
            </p:cNvPr>
            <p:cNvGrpSpPr/>
            <p:nvPr/>
          </p:nvGrpSpPr>
          <p:grpSpPr>
            <a:xfrm>
              <a:off x="2280046" y="1925958"/>
              <a:ext cx="1031724" cy="1238872"/>
              <a:chOff x="9446290" y="1567260"/>
              <a:chExt cx="1031724" cy="1238872"/>
            </a:xfrm>
          </p:grpSpPr>
          <p:sp>
            <p:nvSpPr>
              <p:cNvPr id="11" name="칠각형 10">
                <a:extLst>
                  <a:ext uri="{FF2B5EF4-FFF2-40B4-BE49-F238E27FC236}">
                    <a16:creationId xmlns:a16="http://schemas.microsoft.com/office/drawing/2014/main" id="{459F9238-6C74-4E6B-91ED-6D0C5FAB31E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1567260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101600">
                  <a:srgbClr val="FFFF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1AE31-627C-4B69-9361-0ACC64BB49B7}"/>
                  </a:ext>
                </a:extLst>
              </p:cNvPr>
              <p:cNvSpPr txBox="1"/>
              <p:nvPr/>
            </p:nvSpPr>
            <p:spPr>
              <a:xfrm>
                <a:off x="9446290" y="2390634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가능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황색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EC0436-7516-4718-AC11-EA73439055FA}"/>
                </a:ext>
              </a:extLst>
            </p:cNvPr>
            <p:cNvGrpSpPr/>
            <p:nvPr/>
          </p:nvGrpSpPr>
          <p:grpSpPr>
            <a:xfrm>
              <a:off x="2280046" y="3197218"/>
              <a:ext cx="1031724" cy="1240902"/>
              <a:chOff x="9446290" y="2941894"/>
              <a:chExt cx="1031724" cy="1240902"/>
            </a:xfrm>
          </p:grpSpPr>
          <p:sp>
            <p:nvSpPr>
              <p:cNvPr id="14" name="칠각형 13">
                <a:extLst>
                  <a:ext uri="{FF2B5EF4-FFF2-40B4-BE49-F238E27FC236}">
                    <a16:creationId xmlns:a16="http://schemas.microsoft.com/office/drawing/2014/main" id="{8E525D6E-9B55-4D9C-9A99-517D3A5D44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2941894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5D2F93-176A-4A8B-87EC-FE45AF9A67B9}"/>
                  </a:ext>
                </a:extLst>
              </p:cNvPr>
              <p:cNvSpPr txBox="1"/>
              <p:nvPr/>
            </p:nvSpPr>
            <p:spPr>
              <a:xfrm>
                <a:off x="9446290" y="3767298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불가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적색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BFB280D-A17D-4B82-B0AC-05B877A17E34}"/>
                </a:ext>
              </a:extLst>
            </p:cNvPr>
            <p:cNvSpPr/>
            <p:nvPr/>
          </p:nvSpPr>
          <p:spPr>
            <a:xfrm>
              <a:off x="6507834" y="1998298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5E0E967-C5A9-4755-952A-4B224182F6FC}"/>
                </a:ext>
              </a:extLst>
            </p:cNvPr>
            <p:cNvSpPr/>
            <p:nvPr/>
          </p:nvSpPr>
          <p:spPr>
            <a:xfrm>
              <a:off x="5174060" y="3033893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A4A32F8D-0F05-491A-BB09-1063E481E6EF}"/>
                </a:ext>
              </a:extLst>
            </p:cNvPr>
            <p:cNvCxnSpPr>
              <a:cxnSpLocks/>
              <a:stCxn id="16" idx="0"/>
              <a:endCxn id="11" idx="3"/>
            </p:cNvCxnSpPr>
            <p:nvPr/>
          </p:nvCxnSpPr>
          <p:spPr>
            <a:xfrm rot="16200000" flipV="1">
              <a:off x="4788675" y="93401"/>
              <a:ext cx="72344" cy="3737450"/>
            </a:xfrm>
            <a:prstGeom prst="bentConnector3">
              <a:avLst>
                <a:gd name="adj1" fmla="val 415985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38FA85F-44A3-4CC1-AF62-A1AE3BFE9B57}"/>
                </a:ext>
              </a:extLst>
            </p:cNvPr>
            <p:cNvCxnSpPr>
              <a:cxnSpLocks/>
              <a:stCxn id="17" idx="2"/>
              <a:endCxn id="14" idx="5"/>
            </p:cNvCxnSpPr>
            <p:nvPr/>
          </p:nvCxnSpPr>
          <p:spPr>
            <a:xfrm rot="5400000">
              <a:off x="4098301" y="2513116"/>
              <a:ext cx="247802" cy="2275192"/>
            </a:xfrm>
            <a:prstGeom prst="bentConnector2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79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아이콘 번호 구분 숫자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72650"/>
              </p:ext>
            </p:extLst>
          </p:nvPr>
        </p:nvGraphicFramePr>
        <p:xfrm>
          <a:off x="1032767" y="446642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아이콘에 번호 구분을 위한 숫자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전투 중 플레이어가 스킬을 구분하기 쉽게 하기 위하여 기존의 스킬 아이콘에 스킬 순서를 파악하기 위한 숫자를 추가하여 플레이어가 기존보다 스킬을 구분하기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64E22C-AA1A-49AF-881F-B6F5EDB7B73D}"/>
              </a:ext>
            </a:extLst>
          </p:cNvPr>
          <p:cNvGrpSpPr/>
          <p:nvPr/>
        </p:nvGrpSpPr>
        <p:grpSpPr>
          <a:xfrm>
            <a:off x="1639547" y="1351688"/>
            <a:ext cx="8912906" cy="2626604"/>
            <a:chOff x="941308" y="1351688"/>
            <a:chExt cx="8912906" cy="26266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C3AD8D-DB7E-4073-827E-7696FF55B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0" t="15097" r="55582" b="33346"/>
            <a:stretch/>
          </p:blipFill>
          <p:spPr>
            <a:xfrm>
              <a:off x="7448365" y="1721020"/>
              <a:ext cx="1920758" cy="1803438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01F420A-E0B0-4FF1-92DD-3FF62DBE28E3}"/>
                </a:ext>
              </a:extLst>
            </p:cNvPr>
            <p:cNvGrpSpPr/>
            <p:nvPr/>
          </p:nvGrpSpPr>
          <p:grpSpPr>
            <a:xfrm>
              <a:off x="941308" y="1749187"/>
              <a:ext cx="5091068" cy="1803438"/>
              <a:chOff x="967941" y="1500327"/>
              <a:chExt cx="5091068" cy="18034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612ACAB-2F58-4E37-8FAB-F659E35D1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" t="10850" r="73699" b="5755"/>
              <a:stretch/>
            </p:blipFill>
            <p:spPr>
              <a:xfrm>
                <a:off x="96794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F1FEE1A-D442-4AD2-AF6F-36C0A6B88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8" t="10724" r="37269" b="5879"/>
              <a:stretch/>
            </p:blipFill>
            <p:spPr>
              <a:xfrm>
                <a:off x="261031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5F19310-B204-4A2A-A026-978A786C1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54" t="10724" r="2757" b="5880"/>
              <a:stretch/>
            </p:blipFill>
            <p:spPr>
              <a:xfrm>
                <a:off x="4314825" y="1500327"/>
                <a:ext cx="1744184" cy="180343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1F33DE-CD20-462F-AAFA-AFA75F6E7C85}"/>
                </a:ext>
              </a:extLst>
            </p:cNvPr>
            <p:cNvSpPr txBox="1"/>
            <p:nvPr/>
          </p:nvSpPr>
          <p:spPr>
            <a:xfrm>
              <a:off x="1362998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5C9D77-739A-476C-BAFF-2B99D7FFEE3A}"/>
                </a:ext>
              </a:extLst>
            </p:cNvPr>
            <p:cNvSpPr txBox="1"/>
            <p:nvPr/>
          </p:nvSpPr>
          <p:spPr>
            <a:xfrm>
              <a:off x="3111899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AC5BD-29F0-46D8-B1EE-C0A36E74866D}"/>
                </a:ext>
              </a:extLst>
            </p:cNvPr>
            <p:cNvSpPr txBox="1"/>
            <p:nvPr/>
          </p:nvSpPr>
          <p:spPr>
            <a:xfrm>
              <a:off x="4816137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7CA834-F79F-4B9C-9C2A-5C4E994C0ADD}"/>
                </a:ext>
              </a:extLst>
            </p:cNvPr>
            <p:cNvSpPr txBox="1"/>
            <p:nvPr/>
          </p:nvSpPr>
          <p:spPr>
            <a:xfrm>
              <a:off x="941308" y="1351688"/>
              <a:ext cx="292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기존 스킬 순서 구분 방법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746550-8323-464B-B764-D0B49CABC0E8}"/>
                </a:ext>
              </a:extLst>
            </p:cNvPr>
            <p:cNvSpPr/>
            <p:nvPr/>
          </p:nvSpPr>
          <p:spPr>
            <a:xfrm rot="2753342">
              <a:off x="1919705" y="2190096"/>
              <a:ext cx="714263" cy="39949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F3772E-D54A-42C5-9235-7BE2507F53B5}"/>
                </a:ext>
              </a:extLst>
            </p:cNvPr>
            <p:cNvSpPr/>
            <p:nvPr/>
          </p:nvSpPr>
          <p:spPr>
            <a:xfrm rot="2753342">
              <a:off x="3631011" y="2081280"/>
              <a:ext cx="799905" cy="491558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4CAA181-D54C-48D1-B811-04E8CAEA746E}"/>
                </a:ext>
              </a:extLst>
            </p:cNvPr>
            <p:cNvSpPr/>
            <p:nvPr/>
          </p:nvSpPr>
          <p:spPr>
            <a:xfrm rot="2753342">
              <a:off x="5235230" y="2084561"/>
              <a:ext cx="1005774" cy="571183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07CFB-C773-482D-8342-45EE7D9B316E}"/>
                </a:ext>
              </a:extLst>
            </p:cNvPr>
            <p:cNvSpPr/>
            <p:nvPr/>
          </p:nvSpPr>
          <p:spPr>
            <a:xfrm>
              <a:off x="8336045" y="3071825"/>
              <a:ext cx="856504" cy="50053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35E7C6-0493-4289-84FF-8D0F844926C3}"/>
                </a:ext>
              </a:extLst>
            </p:cNvPr>
            <p:cNvSpPr txBox="1"/>
            <p:nvPr/>
          </p:nvSpPr>
          <p:spPr>
            <a:xfrm>
              <a:off x="6963274" y="3608960"/>
              <a:ext cx="2890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구분을 위한 숫자 추가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484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CC29E37-0354-46B5-8C2A-34DD6EBC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65125"/>
            <a:ext cx="10801984" cy="5872163"/>
          </a:xfrm>
        </p:spPr>
        <p:txBody>
          <a:bodyPr/>
          <a:lstStyle/>
          <a:p>
            <a:pPr algn="ctr"/>
            <a:r>
              <a:rPr lang="en-US" altLang="ko-KR" sz="6600" b="1" dirty="0"/>
              <a:t>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919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9131</TotalTime>
  <Pages>7</Pages>
  <Words>2355</Words>
  <Characters>0</Characters>
  <Application>Microsoft Office PowerPoint</Application>
  <DocSecurity>0</DocSecurity>
  <PresentationFormat>와이드스크린</PresentationFormat>
  <Lines>0</Lines>
  <Paragraphs>279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Limbus Company  합 시스템 보완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5485</cp:revision>
  <dcterms:modified xsi:type="dcterms:W3CDTF">2025-02-28T10:46:13Z</dcterms:modified>
  <cp:version>9.103.97.45139</cp:version>
</cp:coreProperties>
</file>